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1.xml" ContentType="application/vnd.openxmlformats-officedocument.presentationml.tags+xml"/>
  <Override PartName="/ppt/theme/themeOverride3.xml" ContentType="application/vnd.openxmlformats-officedocument.themeOverride+xml"/>
  <Override PartName="/ppt/tags/tag2.xml" ContentType="application/vnd.openxmlformats-officedocument.presentationml.tags+xml"/>
  <Override PartName="/ppt/theme/themeOverride4.xml" ContentType="application/vnd.openxmlformats-officedocument.themeOverride+xml"/>
  <Override PartName="/ppt/tags/tag3.xml" ContentType="application/vnd.openxmlformats-officedocument.presentationml.tags+xml"/>
  <Override PartName="/ppt/theme/themeOverride5.xml" ContentType="application/vnd.openxmlformats-officedocument.themeOverride+xml"/>
  <Override PartName="/ppt/tags/tag4.xml" ContentType="application/vnd.openxmlformats-officedocument.presentationml.tags+xml"/>
  <Override PartName="/ppt/theme/themeOverride6.xml" ContentType="application/vnd.openxmlformats-officedocument.themeOverride+xml"/>
  <Override PartName="/ppt/tags/tag5.xml" ContentType="application/vnd.openxmlformats-officedocument.presentationml.tags+xml"/>
  <Override PartName="/ppt/theme/themeOverride7.xml" ContentType="application/vnd.openxmlformats-officedocument.themeOverride+xml"/>
  <Override PartName="/ppt/tags/tag6.xml" ContentType="application/vnd.openxmlformats-officedocument.presentationml.tags+xml"/>
  <Override PartName="/ppt/theme/themeOverride8.xml" ContentType="application/vnd.openxmlformats-officedocument.themeOverride+xml"/>
  <Override PartName="/ppt/tags/tag7.xml" ContentType="application/vnd.openxmlformats-officedocument.presentationml.tags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14"/>
  </p:notesMasterIdLst>
  <p:handoutMasterIdLst>
    <p:handoutMasterId r:id="rId15"/>
  </p:handoutMasterIdLst>
  <p:sldIdLst>
    <p:sldId id="290" r:id="rId3"/>
    <p:sldId id="258" r:id="rId4"/>
    <p:sldId id="386" r:id="rId5"/>
    <p:sldId id="393" r:id="rId6"/>
    <p:sldId id="438" r:id="rId7"/>
    <p:sldId id="439" r:id="rId8"/>
    <p:sldId id="442" r:id="rId9"/>
    <p:sldId id="440" r:id="rId10"/>
    <p:sldId id="441" r:id="rId11"/>
    <p:sldId id="443" r:id="rId12"/>
    <p:sldId id="415" r:id="rId13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5CB5"/>
    <a:srgbClr val="0530BB"/>
    <a:srgbClr val="034ABD"/>
    <a:srgbClr val="130868"/>
    <a:srgbClr val="210DB3"/>
    <a:srgbClr val="106F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67" d="100"/>
          <a:sy n="67" d="100"/>
        </p:scale>
        <p:origin x="-147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pos="2160"/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59B0B-27CB-4279-84EE-13F34D832C20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6A9-DE9C-4C0F-8CC5-C706728E934F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37A1E-E215-416E-8D25-5F336D5B557C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8B5B-8A46-412C-A2D2-8F2B1B2EC62B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2D1A0-E9CE-4C54-8D41-8DBB9F509117}" type="datetime1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4E1B4-9FAF-4C2A-A5AC-8C7F175CBD59}" type="datetime1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06DEF-8BC5-4D1A-A84F-BC32AA802BDD}" type="datetime1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8A3B-8A96-493A-9055-E95E174A1B57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6010-06C4-4772-A873-F0169484628B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8C875-1C6F-4BBA-A49D-A655DE5157F6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C28B-237A-4A16-A330-F744D93506D6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4/28/2020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10.m4a"/><Relationship Id="rId7" Type="http://schemas.openxmlformats.org/officeDocument/2006/relationships/image" Target="../media/image7.png"/><Relationship Id="rId2" Type="http://schemas.openxmlformats.org/officeDocument/2006/relationships/tags" Target="../tags/tag7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4a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7" Type="http://schemas.openxmlformats.org/officeDocument/2006/relationships/image" Target="../media/image4.png"/><Relationship Id="rId2" Type="http://schemas.microsoft.com/office/2007/relationships/media" Target="../media/media11.m4a"/><Relationship Id="rId1" Type="http://schemas.openxmlformats.org/officeDocument/2006/relationships/themeOverride" Target="../theme/themeOverride9.xml"/><Relationship Id="rId6" Type="http://schemas.openxmlformats.org/officeDocument/2006/relationships/hyperlink" Target="https://i2c.info/i2c-bus-specification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7" Type="http://schemas.openxmlformats.org/officeDocument/2006/relationships/image" Target="../media/image4.png"/><Relationship Id="rId2" Type="http://schemas.openxmlformats.org/officeDocument/2006/relationships/tags" Target="../tags/tag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5.m4a"/><Relationship Id="rId7" Type="http://schemas.openxmlformats.org/officeDocument/2006/relationships/image" Target="../media/image5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6.m4a"/><Relationship Id="rId7" Type="http://schemas.openxmlformats.org/officeDocument/2006/relationships/image" Target="../media/image6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7.m4a"/><Relationship Id="rId7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7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9.m4a"/><Relationship Id="rId7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Language</a:t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2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Lecture 8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39"/>
    </mc:Choice>
    <mc:Fallback xmlns="">
      <p:transition spd="slow" advTm="25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Two-wire Interface (TWI)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I2C-Compatible interface of ATMEL microcontroller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 speeds of up to 400 Kbits/s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cs typeface="B Nazanin" pitchFamily="2" charset="-78"/>
              </a:rPr>
              <a:t>Chapter 33: Atmel | SMART ARM-based MCU DATASHEET, SAM3X / SAM3A Series, Atmel-11057C-ATARM-SAM3X-SAM3A-Datasheet_23-Mar-15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699" y="1600200"/>
            <a:ext cx="4533901" cy="257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4056429"/>
            <a:ext cx="5286375" cy="2016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517714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12297"/>
    </mc:Choice>
    <mc:Fallback xmlns="">
      <p:transition spd="slow" advTm="312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3854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/>
              <a:t>The End </a:t>
            </a:r>
            <a:r>
              <a:rPr lang="en-US" sz="3200" b="1" dirty="0"/>
              <a:t>(for now)</a:t>
            </a:r>
            <a:r>
              <a:rPr lang="en-US" sz="4000" b="1" dirty="0"/>
              <a:t>!</a:t>
            </a:r>
          </a:p>
          <a:p>
            <a:pPr algn="ctr">
              <a:lnSpc>
                <a:spcPct val="150000"/>
              </a:lnSpc>
            </a:pPr>
            <a:endParaRPr lang="en-US" sz="4000" b="1" dirty="0"/>
          </a:p>
          <a:p>
            <a:pPr algn="ctr">
              <a:lnSpc>
                <a:spcPct val="150000"/>
              </a:lnSpc>
            </a:pPr>
            <a:endParaRPr lang="en-US" sz="4000" b="1" dirty="0"/>
          </a:p>
          <a:p>
            <a:pPr algn="ctr">
              <a:lnSpc>
                <a:spcPct val="150000"/>
              </a:lnSpc>
            </a:pPr>
            <a:endParaRPr lang="en-US" sz="3200" b="1" dirty="0"/>
          </a:p>
          <a:p>
            <a:pPr algn="ctr">
              <a:lnSpc>
                <a:spcPct val="150000"/>
              </a:lnSpc>
            </a:pPr>
            <a:r>
              <a:rPr lang="en-US" sz="1100" dirty="0">
                <a:hlinkClick r:id="rId6"/>
              </a:rPr>
              <a:t>https://i2c.info/i2c-bus-specification</a:t>
            </a:r>
            <a:endParaRPr lang="en-US" sz="1100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5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9110"/>
    </mc:Choice>
    <mc:Fallback xmlns="">
      <p:transition spd="slow" advTm="59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Design of Microprocessor-Based Systems (aka Embedded Systems Design and Implementation), </a:t>
            </a:r>
            <a:r>
              <a:rPr lang="en-US" sz="2000" b="1" dirty="0" err="1"/>
              <a:t>Prabal</a:t>
            </a:r>
            <a:r>
              <a:rPr lang="en-US" sz="2000" b="1" dirty="0"/>
              <a:t> Dutta, University of Michigan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UM10204: I2C-bus specification and user manual, Rev. 6 — 4 April 2014, User manual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ARMv7-M Architecture Reference Manual</a:t>
            </a:r>
            <a:endParaRPr lang="fa-IR" sz="20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>
              <a:cs typeface="B Nazanin" pitchFamily="2" charset="-78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cs typeface="B Nazanin" pitchFamily="2" charset="-78"/>
              </a:rPr>
              <a:t>Atmel | SMART ARM-based MCU DATASHEET, SAM3X / SAM3A Series, Atmel-11057C-ATARM-SAM3X-SAM3A-Datasheet_23-Mar-15</a:t>
            </a:r>
            <a:endParaRPr lang="fa-IR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5"/>
    </mc:Choice>
    <mc:Fallback xmlns="">
      <p:transition spd="slow" advTm="1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" y="2667000"/>
            <a:ext cx="8458200" cy="837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/>
              <a:t>I</a:t>
            </a:r>
            <a:r>
              <a:rPr lang="en-US" sz="3600" b="1" baseline="30000" dirty="0"/>
              <a:t>2</a:t>
            </a:r>
            <a:r>
              <a:rPr lang="en-US" sz="3600" b="1" dirty="0"/>
              <a:t>C-bus specification</a:t>
            </a:r>
            <a:endParaRPr lang="en-US" sz="3600" b="1" baseline="30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05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3866"/>
    </mc:Choice>
    <mc:Fallback xmlns="">
      <p:transition spd="slow" advTm="13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</a:t>
            </a:r>
            <a:r>
              <a:rPr lang="en-US" sz="3200" baseline="30000" dirty="0">
                <a:latin typeface="+mj-lt"/>
                <a:cs typeface="B Titr" panose="00000700000000000000" pitchFamily="2" charset="-78"/>
              </a:rPr>
              <a:t>2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C Description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Synchronous serial data link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Multi-master, multi-slave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Invented in 1982 by Philips Semiconductor (now NXP Semiconductors)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Widely used for attaching lower-speed peripheral ICs to processors and microcontrollers in short-distance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Appropriate for peripherals where simplicity and low manufacturing cost are more important than speed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cs typeface="B Nazanin" pitchFamily="2" charset="-78"/>
              </a:rPr>
              <a:t>https://en.wikipedia.org/wiki/I%C2%B2C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88917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43982"/>
    </mc:Choice>
    <mc:Fallback xmlns="">
      <p:transition spd="slow" advTm="143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</a:t>
            </a:r>
            <a:r>
              <a:rPr lang="en-US" sz="3200" baseline="30000" dirty="0">
                <a:latin typeface="+mj-lt"/>
                <a:cs typeface="B Titr" panose="00000700000000000000" pitchFamily="2" charset="-78"/>
              </a:rPr>
              <a:t>2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C Design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478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Two bidirectional open collector or open drain lines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open collector (or open drain): behaves like a switch that is either connected to ground or disconnected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Serial Data Line (SDA) and Serial Clock Line (SCL)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b="1" dirty="0"/>
              <a:t>pulled up with resistors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7-bit address space (rarely-used 10-bit extension)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Bus speeds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100 </a:t>
            </a:r>
            <a:r>
              <a:rPr lang="en-US" sz="2000" b="1" dirty="0" err="1"/>
              <a:t>kbit</a:t>
            </a:r>
            <a:r>
              <a:rPr lang="en-US" sz="2000" b="1" dirty="0"/>
              <a:t>/s: standard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400 </a:t>
            </a:r>
            <a:r>
              <a:rPr lang="en-US" sz="2000" b="1" dirty="0" err="1"/>
              <a:t>kbit</a:t>
            </a:r>
            <a:r>
              <a:rPr lang="en-US" sz="2000" b="1" dirty="0"/>
              <a:t>/s: Fast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10 </a:t>
            </a:r>
            <a:r>
              <a:rPr lang="en-US" sz="2000" b="1" dirty="0" err="1"/>
              <a:t>kbit</a:t>
            </a:r>
            <a:r>
              <a:rPr lang="en-US" sz="2000" b="1" dirty="0"/>
              <a:t>/s: low-speed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1 Mbit/s: Fast mode plus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3.4 Mbit/s: High Speed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5 Mbit/s Ultra Fast-mode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cs typeface="B Nazanin" pitchFamily="2" charset="-78"/>
              </a:rPr>
              <a:t>https://en.wikipedia.org/wiki/I%C2%B2C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10242" name="Picture 2" descr="C:\Users\hamed\Dropbox\New\1398-1\MicroProc\Slides\36684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327" y="3886200"/>
            <a:ext cx="4591473" cy="1836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203506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30863"/>
    </mc:Choice>
    <mc:Fallback xmlns="">
      <p:transition spd="slow" advTm="430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</a:t>
            </a:r>
            <a:r>
              <a:rPr lang="en-US" sz="3200" baseline="30000" dirty="0">
                <a:latin typeface="+mj-lt"/>
                <a:cs typeface="B Titr" panose="00000700000000000000" pitchFamily="2" charset="-78"/>
              </a:rPr>
              <a:t>2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C Design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Operating roles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Master: generates the clock and initiates communication with slaves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Slave: receives the clock and responds when addressed by the master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Multi-master bus: any number of master nodes can be present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Master and slave roles may be changed between messages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cs typeface="B Nazanin" pitchFamily="2" charset="-78"/>
              </a:rPr>
              <a:t>https://en.wikipedia.org/wiki/I%C2%B2C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11266" name="Picture 2" descr="C:\Users\hamed\Dropbox\New\1398-1\MicroProc\Slides\51adfda8ce395f151b000000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611" y="3605957"/>
            <a:ext cx="3893377" cy="2338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823329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25775"/>
    </mc:Choice>
    <mc:Fallback xmlns="">
      <p:transition spd="slow" advTm="225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</a:t>
            </a:r>
            <a:r>
              <a:rPr lang="en-US" sz="3200" baseline="30000" dirty="0">
                <a:latin typeface="+mj-lt"/>
                <a:cs typeface="B Titr" panose="00000700000000000000" pitchFamily="2" charset="-78"/>
              </a:rPr>
              <a:t>2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C Design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Potential modes of operation for a given bus device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Master – master node is sending data to a slave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Master receive – master node is receiving data from a slave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Slave transmit – slave node is sending data to the master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Slave receive – slave node is receiving data from the master</a:t>
            </a:r>
            <a:endParaRPr lang="en-US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cs typeface="B Nazanin" pitchFamily="2" charset="-78"/>
              </a:rPr>
              <a:t>https://en.wikipedia.org/wiki/I%C2%B2C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942950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96287"/>
    </mc:Choice>
    <mc:Fallback xmlns="">
      <p:transition spd="slow" advTm="96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</a:t>
            </a:r>
            <a:r>
              <a:rPr lang="en-US" sz="3200" baseline="30000" dirty="0">
                <a:latin typeface="+mj-lt"/>
                <a:cs typeface="B Titr" panose="00000700000000000000" pitchFamily="2" charset="-78"/>
              </a:rPr>
              <a:t>2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C Data Transfer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Message delimiters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START and STOP signals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Are distinct from the data bits (0 and 1)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master is initially in master transmit mode by sending a START followed by the 7-bit address of the slave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followed by a single bit representing whether it wishes to write (0) to or read (1) from the slave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slave will respond with an ACK bit (active low for acknowledged)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If slave exists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address and the data bytes are sent most significant bit first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cs typeface="B Nazanin" pitchFamily="2" charset="-78"/>
              </a:rPr>
              <a:t>https://en.wikipedia.org/wiki/I%C2%B2C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362839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27505"/>
    </mc:Choice>
    <mc:Fallback xmlns="">
      <p:transition spd="slow" advTm="527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</a:t>
            </a:r>
            <a:r>
              <a:rPr lang="en-US" sz="3200" baseline="30000" dirty="0">
                <a:latin typeface="+mj-lt"/>
                <a:cs typeface="B Titr" panose="00000700000000000000" pitchFamily="2" charset="-78"/>
              </a:rPr>
              <a:t>2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C Data Transfer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The start bit is indicated by a high-to-low transition of SDA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with SCL high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The stop bit is indicated by a low-to-high transition of SDA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with SCL high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All other transitions of SDA take place with SCL low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To write to the slave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Master repeatedly sends a byte with the slave sending an ACK bit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To read from slave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Master repeatedly receives a byte from the slave, and send an ACK bit after every byte except the last one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cs typeface="B Nazanin" pitchFamily="2" charset="-78"/>
              </a:rPr>
              <a:t>https://en.wikipedia.org/wiki/I%C2%B2C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381855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47793"/>
    </mc:Choice>
    <mc:Fallback xmlns="">
      <p:transition spd="slow" advTm="347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2.4|39.4|22.9|27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3.3|11.8|19.9|40.7|6.4|127.5|3.8|11.9|3.3|7.3|3.9|65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8.7|1.8|21.3|12.9|6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2.2|13.6|11.1|15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29.8|52.2|22.6|178.2|42.8|127|39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31.9|6.7|19.7|17.5|58.3|4.8|115.1|3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7|29.9|24|87.5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38885</TotalTime>
  <Words>815</Words>
  <Application>Microsoft Office PowerPoint</Application>
  <PresentationFormat>On-screen Show (4:3)</PresentationFormat>
  <Paragraphs>109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Times New Roman</vt:lpstr>
      <vt:lpstr>Verdana</vt:lpstr>
      <vt:lpstr>Wingdings 2</vt:lpstr>
      <vt:lpstr>Office Theme</vt:lpstr>
      <vt:lpstr>Aspect</vt:lpstr>
      <vt:lpstr>Microprocessors and Assembly Language  Spring 2020</vt:lpstr>
      <vt:lpstr>Copyright Notice</vt:lpstr>
      <vt:lpstr>PowerPoint Presentation</vt:lpstr>
      <vt:lpstr>I2C Description</vt:lpstr>
      <vt:lpstr>I2C Design</vt:lpstr>
      <vt:lpstr>I2C Design</vt:lpstr>
      <vt:lpstr>I2C Design</vt:lpstr>
      <vt:lpstr>I2C Data Transfer</vt:lpstr>
      <vt:lpstr>I2C Data Transfer</vt:lpstr>
      <vt:lpstr>Two-wire Interface (TWI)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Arya Varaste</cp:lastModifiedBy>
  <cp:revision>759</cp:revision>
  <cp:lastPrinted>2017-02-07T08:08:08Z</cp:lastPrinted>
  <dcterms:created xsi:type="dcterms:W3CDTF">2006-08-16T00:00:00Z</dcterms:created>
  <dcterms:modified xsi:type="dcterms:W3CDTF">2020-04-28T13:26:46Z</dcterms:modified>
</cp:coreProperties>
</file>